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0" r:id="rId4"/>
    <p:sldId id="257" r:id="rId5"/>
    <p:sldId id="263" r:id="rId6"/>
    <p:sldId id="266" r:id="rId7"/>
    <p:sldId id="267" r:id="rId8"/>
    <p:sldId id="269" r:id="rId9"/>
    <p:sldId id="271" r:id="rId10"/>
    <p:sldId id="274" r:id="rId1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2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23BB1-7F79-4F92-997F-37710F92DC66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B5D0A-947C-4695-A253-2DD987E2D0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075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23BB1-7F79-4F92-997F-37710F92DC66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B5D0A-947C-4695-A253-2DD987E2D0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441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23BB1-7F79-4F92-997F-37710F92DC66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B5D0A-947C-4695-A253-2DD987E2D0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58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23BB1-7F79-4F92-997F-37710F92DC66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B5D0A-947C-4695-A253-2DD987E2D0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08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23BB1-7F79-4F92-997F-37710F92DC66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B5D0A-947C-4695-A253-2DD987E2D0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83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23BB1-7F79-4F92-997F-37710F92DC66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B5D0A-947C-4695-A253-2DD987E2D0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38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23BB1-7F79-4F92-997F-37710F92DC66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B5D0A-947C-4695-A253-2DD987E2D0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745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23BB1-7F79-4F92-997F-37710F92DC66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B5D0A-947C-4695-A253-2DD987E2D0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78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23BB1-7F79-4F92-997F-37710F92DC66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B5D0A-947C-4695-A253-2DD987E2D0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896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23BB1-7F79-4F92-997F-37710F92DC66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B5D0A-947C-4695-A253-2DD987E2D0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789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23BB1-7F79-4F92-997F-37710F92DC66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B5D0A-947C-4695-A253-2DD987E2D0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778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23BB1-7F79-4F92-997F-37710F92DC66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B5D0A-947C-4695-A253-2DD987E2D0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917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15709" y="5799072"/>
            <a:ext cx="35282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/>
              <a:t>成员：陈颖佳</a:t>
            </a:r>
            <a:r>
              <a:rPr lang="zh-CN" altLang="en-US" sz="1400" dirty="0"/>
              <a:t>，池帅帅，丁文群，丁彦霞，王睿，张佳，宣传静，王雨蓓，梁</a:t>
            </a:r>
            <a:r>
              <a:rPr lang="zh-CN" altLang="en-US" sz="1400" dirty="0" smtClean="0"/>
              <a:t>勇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讲解：梁勇</a:t>
            </a:r>
            <a:endParaRPr lang="zh-CN" altLang="en-US" sz="1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6694"/>
            <a:ext cx="9144000" cy="183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76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705" y="217345"/>
            <a:ext cx="7886700" cy="48461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“巨人的肩膀”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32" y="799686"/>
            <a:ext cx="977865" cy="12653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298" y="799687"/>
            <a:ext cx="860950" cy="12653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3189" y="696704"/>
            <a:ext cx="876400" cy="12653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414" y="791716"/>
            <a:ext cx="1563564" cy="12770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0051" y="720615"/>
            <a:ext cx="1036798" cy="126923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988" y="2076723"/>
            <a:ext cx="2701661" cy="13159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820" y="764816"/>
            <a:ext cx="1528679" cy="12712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2451" y="694190"/>
            <a:ext cx="845958" cy="126538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4379" y="2054203"/>
            <a:ext cx="816788" cy="131593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8415" y="4958203"/>
            <a:ext cx="1126804" cy="162199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6298" y="2065068"/>
            <a:ext cx="833189" cy="131593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69668" y="2054203"/>
            <a:ext cx="852659" cy="132759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37458" y="2054203"/>
            <a:ext cx="860951" cy="132759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96390" y="2072854"/>
            <a:ext cx="823621" cy="132759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8432" y="3404315"/>
            <a:ext cx="977865" cy="149437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64431" y="3392661"/>
            <a:ext cx="921533" cy="149437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81348" y="3392661"/>
            <a:ext cx="949259" cy="149437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25991" y="3412101"/>
            <a:ext cx="966193" cy="149437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44776" y="3400447"/>
            <a:ext cx="931002" cy="150603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11568" y="3455000"/>
            <a:ext cx="867542" cy="151452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16441" y="4958203"/>
            <a:ext cx="1059032" cy="164909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86704" y="3404315"/>
            <a:ext cx="1031288" cy="14964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30116" y="4958203"/>
            <a:ext cx="1026976" cy="162199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146695" y="4969523"/>
            <a:ext cx="1124787" cy="1633312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397102" y="4969523"/>
            <a:ext cx="1030243" cy="1633312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561798" y="4958203"/>
            <a:ext cx="1098874" cy="164831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764505" y="4969523"/>
            <a:ext cx="1056222" cy="163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1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9414" y="1944254"/>
            <a:ext cx="3278332" cy="28479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         贝叶斯（约</a:t>
            </a:r>
            <a:r>
              <a:rPr lang="en-US" altLang="zh-CN" dirty="0" smtClean="0"/>
              <a:t>1702-1761</a:t>
            </a:r>
            <a:r>
              <a:rPr lang="zh-CN" altLang="en-US" dirty="0" smtClean="0"/>
              <a:t>）</a:t>
            </a:r>
            <a:r>
              <a:rPr lang="en-US" altLang="zh-CN" dirty="0" smtClean="0"/>
              <a:t>Thomas Bayes</a:t>
            </a:r>
            <a:r>
              <a:rPr lang="zh-CN" altLang="en-US" dirty="0" smtClean="0"/>
              <a:t>，英国牧师、</a:t>
            </a:r>
            <a:r>
              <a:rPr lang="zh-CN" altLang="en-US" dirty="0" smtClean="0">
                <a:solidFill>
                  <a:srgbClr val="FF0000"/>
                </a:solidFill>
              </a:rPr>
              <a:t>业余</a:t>
            </a:r>
            <a:r>
              <a:rPr lang="zh-CN" altLang="en-US" dirty="0" smtClean="0"/>
              <a:t>数学家，创建了贝叶斯统计理论，对于统计决策函数、统计推断、统计估计等方面做出了贡献，同时也是可劲折腾大学生、</a:t>
            </a:r>
            <a:r>
              <a:rPr lang="zh-CN" altLang="en-US" dirty="0"/>
              <a:t>研究生</a:t>
            </a:r>
            <a:r>
              <a:rPr lang="zh-CN" altLang="en-US" dirty="0" smtClean="0"/>
              <a:t>的大佬之一。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509" y="1687079"/>
            <a:ext cx="28956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31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9414" y="2272145"/>
            <a:ext cx="2890405" cy="2299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700" dirty="0" smtClean="0">
                <a:latin typeface="+mn-ea"/>
              </a:rPr>
              <a:t>    贝叶斯统计的作用过程就是：我们根据新证据改变了对事件发生概率的先有的、固有的看法。这是所有贝叶斯统计数据的关键。“太阳总是从东方升起”，你对这个真理的坚信来源于你从来没碰见过一天，太阳从西边升起。</a:t>
            </a:r>
            <a:endParaRPr lang="en-US" altLang="zh-CN" sz="1700" dirty="0" smtClean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144" y="891238"/>
            <a:ext cx="4193309" cy="29880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633" y="4001294"/>
            <a:ext cx="3842329" cy="23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82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两派最根本的分歧</a:t>
            </a:r>
            <a:r>
              <a:rPr lang="en-US" altLang="zh-CN" b="1" dirty="0" smtClean="0"/>
              <a:t>——</a:t>
            </a:r>
            <a:r>
              <a:rPr lang="zh-CN" altLang="en-US" b="1" dirty="0" smtClean="0"/>
              <a:t>概率的定义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125932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         贝叶斯学派和频率学派之间</a:t>
            </a:r>
            <a:r>
              <a:rPr lang="zh-CN" altLang="en-US" b="1" dirty="0" smtClean="0"/>
              <a:t>最大的区别</a:t>
            </a:r>
            <a:r>
              <a:rPr lang="zh-CN" altLang="en-US" dirty="0" smtClean="0"/>
              <a:t>，就在于是否引进</a:t>
            </a:r>
            <a:r>
              <a:rPr lang="zh-CN" altLang="en-US" b="1" dirty="0" smtClean="0"/>
              <a:t>先验概率</a:t>
            </a:r>
            <a:r>
              <a:rPr lang="zh-CN" altLang="en-US" dirty="0" smtClean="0"/>
              <a:t>这个东西。也正是因为有了先验概率，贝叶斯学派才能把</a:t>
            </a:r>
            <a:r>
              <a:rPr lang="zh-CN" altLang="en-US" b="1" dirty="0" smtClean="0"/>
              <a:t>贝叶斯定理</a:t>
            </a:r>
            <a:r>
              <a:rPr lang="zh-CN" altLang="en-US" dirty="0" smtClean="0"/>
              <a:t>用上，算出在观察到数据之后假说成立的概率，即</a:t>
            </a:r>
            <a:r>
              <a:rPr lang="zh-CN" altLang="en-US" b="1" dirty="0" smtClean="0"/>
              <a:t>后验概率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595" y="3423268"/>
            <a:ext cx="4468755" cy="25544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7343" y="3078114"/>
            <a:ext cx="27385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+mn-ea"/>
              </a:rPr>
              <a:t> </a:t>
            </a:r>
            <a:r>
              <a:rPr lang="zh-CN" altLang="en-US" sz="1600" dirty="0" smtClean="0">
                <a:latin typeface="+mn-ea"/>
              </a:rPr>
              <a:t>   在翻转</a:t>
            </a:r>
            <a:r>
              <a:rPr lang="zh-CN" altLang="en-US" sz="1600" dirty="0">
                <a:latin typeface="+mn-ea"/>
              </a:rPr>
              <a:t>硬币之前</a:t>
            </a:r>
            <a:r>
              <a:rPr lang="zh-CN" altLang="en-US" sz="1600" dirty="0" smtClean="0">
                <a:latin typeface="+mn-ea"/>
              </a:rPr>
              <a:t>，可能</a:t>
            </a:r>
            <a:r>
              <a:rPr lang="zh-CN" altLang="en-US" sz="1600" dirty="0">
                <a:latin typeface="+mn-ea"/>
              </a:rPr>
              <a:t>认为硬币是公平的</a:t>
            </a:r>
            <a:r>
              <a:rPr lang="zh-CN" altLang="en-US" sz="1600" dirty="0" smtClean="0">
                <a:latin typeface="+mn-ea"/>
              </a:rPr>
              <a:t>。在</a:t>
            </a:r>
            <a:r>
              <a:rPr lang="en-US" altLang="zh-CN" sz="1600" dirty="0">
                <a:latin typeface="+mn-ea"/>
              </a:rPr>
              <a:t>500</a:t>
            </a:r>
            <a:r>
              <a:rPr lang="zh-CN" altLang="en-US" sz="1600" dirty="0">
                <a:latin typeface="+mn-ea"/>
              </a:rPr>
              <a:t>次翻转后，有</a:t>
            </a:r>
            <a:r>
              <a:rPr lang="en-US" altLang="zh-CN" sz="1600" dirty="0">
                <a:latin typeface="+mn-ea"/>
              </a:rPr>
              <a:t>400</a:t>
            </a:r>
            <a:r>
              <a:rPr lang="zh-CN" altLang="en-US" sz="1600" dirty="0">
                <a:latin typeface="+mn-ea"/>
              </a:rPr>
              <a:t>个头</a:t>
            </a:r>
            <a:r>
              <a:rPr lang="zh-CN" altLang="en-US" sz="1600" dirty="0" smtClean="0">
                <a:latin typeface="+mn-ea"/>
              </a:rPr>
              <a:t>，更</a:t>
            </a:r>
            <a:r>
              <a:rPr lang="zh-CN" altLang="en-US" sz="1600" dirty="0">
                <a:latin typeface="+mn-ea"/>
              </a:rPr>
              <a:t>强烈的认为硬币不太可能公平。后验信念在很大程度上修改先前对公平硬币的信念</a:t>
            </a:r>
            <a:r>
              <a:rPr lang="zh-CN" altLang="en-US" sz="1600" dirty="0" smtClean="0">
                <a:latin typeface="+mn-ea"/>
              </a:rPr>
              <a:t>。 </a:t>
            </a:r>
            <a:endParaRPr lang="zh-CN" altLang="en-US" sz="1600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51" y="4775879"/>
            <a:ext cx="16573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6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290" y="807788"/>
            <a:ext cx="2133600" cy="18764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2145" y="353110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Bayesian statistics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2145" y="3900437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 smtClean="0">
                <a:latin typeface="+mn-ea"/>
              </a:rPr>
              <a:t>    所谓</a:t>
            </a:r>
            <a:r>
              <a:rPr lang="zh-CN" altLang="en-US" sz="1600" dirty="0">
                <a:latin typeface="+mn-ea"/>
              </a:rPr>
              <a:t>概率，只不过是我们思想中对事情发生可能性的一种猜测与信念。我觉得一件事情板上钉钉，那么（对于我来说）它的概率就大，我觉得一件事情希望渺茫，它的概率就小。当然，我的看法也不一定对，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看到了新的现象，我就修正我的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信念</a:t>
            </a:r>
            <a:r>
              <a:rPr lang="zh-CN" altLang="en-US" sz="1600" dirty="0" smtClean="0">
                <a:latin typeface="+mn-ea"/>
              </a:rPr>
              <a:t>，</a:t>
            </a:r>
            <a:r>
              <a:rPr lang="zh-CN" altLang="en-US" sz="1600" dirty="0">
                <a:latin typeface="+mn-ea"/>
              </a:rPr>
              <a:t>这不是我们所有人（</a:t>
            </a:r>
            <a:r>
              <a:rPr lang="zh-CN" altLang="en-US" sz="1600" dirty="0" smtClean="0">
                <a:latin typeface="+mn-ea"/>
              </a:rPr>
              <a:t>包括频率</a:t>
            </a:r>
            <a:r>
              <a:rPr lang="zh-CN" altLang="en-US" sz="1600" dirty="0">
                <a:latin typeface="+mn-ea"/>
              </a:rPr>
              <a:t>派）每天都在做的事吗？</a:t>
            </a:r>
          </a:p>
        </p:txBody>
      </p:sp>
      <p:sp>
        <p:nvSpPr>
          <p:cNvPr id="11" name="矩形 10"/>
          <p:cNvSpPr/>
          <p:nvPr/>
        </p:nvSpPr>
        <p:spPr>
          <a:xfrm>
            <a:off x="272145" y="576450"/>
            <a:ext cx="4572000" cy="233910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/>
              <a:t>频率学派说</a:t>
            </a:r>
            <a:r>
              <a:rPr lang="zh-CN" altLang="en-US" dirty="0"/>
              <a:t>：</a:t>
            </a:r>
          </a:p>
          <a:p>
            <a:r>
              <a:rPr lang="zh-CN" altLang="en-US" sz="1600" dirty="0" smtClean="0">
                <a:latin typeface="+mn-ea"/>
              </a:rPr>
              <a:t>    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相信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客观的、能测量的东西</a:t>
            </a:r>
            <a:r>
              <a:rPr lang="zh-CN" altLang="en-US" sz="1600" dirty="0">
                <a:latin typeface="+mn-ea"/>
              </a:rPr>
              <a:t>，</a:t>
            </a:r>
            <a:r>
              <a:rPr lang="zh-CN" altLang="en-US" sz="1600" dirty="0" smtClean="0">
                <a:latin typeface="+mn-ea"/>
              </a:rPr>
              <a:t>因此，</a:t>
            </a:r>
            <a:r>
              <a:rPr lang="zh-CN" altLang="en-US" sz="1600" dirty="0">
                <a:latin typeface="+mn-ea"/>
              </a:rPr>
              <a:t>概率是频率在无限多次重复试验时的极限值。比如说抛钢镚儿，如果我们想知道抛一次得到正面的概率</a:t>
            </a:r>
            <a:r>
              <a:rPr lang="en-US" altLang="zh-CN" sz="1600" dirty="0">
                <a:latin typeface="+mn-ea"/>
              </a:rPr>
              <a:t>q</a:t>
            </a:r>
            <a:r>
              <a:rPr lang="zh-CN" altLang="en-US" sz="1600" dirty="0">
                <a:latin typeface="+mn-ea"/>
              </a:rPr>
              <a:t>，我们要做的就是把这枚钢镚儿抛尽量多次，我们相信，次数</a:t>
            </a:r>
            <a:r>
              <a:rPr lang="en-US" altLang="zh-CN" sz="1600" dirty="0">
                <a:latin typeface="+mn-ea"/>
              </a:rPr>
              <a:t>n</a:t>
            </a:r>
            <a:r>
              <a:rPr lang="zh-CN" altLang="en-US" sz="1600" dirty="0">
                <a:latin typeface="+mn-ea"/>
              </a:rPr>
              <a:t>越多，在</a:t>
            </a:r>
            <a:r>
              <a:rPr lang="en-US" altLang="zh-CN" sz="1600" dirty="0">
                <a:latin typeface="+mn-ea"/>
              </a:rPr>
              <a:t>n</a:t>
            </a:r>
            <a:r>
              <a:rPr lang="zh-CN" altLang="en-US" sz="1600" dirty="0">
                <a:latin typeface="+mn-ea"/>
              </a:rPr>
              <a:t>次试验中出现正面的频率就会趋近于真实的概率</a:t>
            </a:r>
            <a:r>
              <a:rPr lang="en-US" altLang="zh-CN" sz="1600" dirty="0">
                <a:latin typeface="+mn-ea"/>
              </a:rPr>
              <a:t>q</a:t>
            </a:r>
            <a:r>
              <a:rPr lang="zh-CN" altLang="en-US" sz="1600" dirty="0">
                <a:latin typeface="+mn-ea"/>
              </a:rPr>
              <a:t>。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只要你选定了钢镚儿，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q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就是个确凿的数，在冥冥中掌控着抛出的结果。任何不确定性都只存在于数据之中。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290" y="3548812"/>
            <a:ext cx="2197895" cy="228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51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159" y="141871"/>
            <a:ext cx="7886700" cy="652892"/>
          </a:xfrm>
        </p:spPr>
        <p:txBody>
          <a:bodyPr/>
          <a:lstStyle/>
          <a:p>
            <a:r>
              <a:rPr lang="en-US" altLang="zh-CN" dirty="0" smtClean="0"/>
              <a:t>machine 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3159" y="1055976"/>
            <a:ext cx="7886700" cy="5481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1800" dirty="0" smtClean="0"/>
              <a:t>         机器学习：从数据中自动分析获得规律，并利用规律对未知数据进行预测。</a:t>
            </a:r>
            <a:endParaRPr lang="zh-CN" altLang="en-US" sz="1800" dirty="0"/>
          </a:p>
        </p:txBody>
      </p:sp>
      <p:sp>
        <p:nvSpPr>
          <p:cNvPr id="4" name="矩形 3"/>
          <p:cNvSpPr/>
          <p:nvPr/>
        </p:nvSpPr>
        <p:spPr>
          <a:xfrm>
            <a:off x="1127414" y="2607393"/>
            <a:ext cx="345382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+mn-ea"/>
              </a:rPr>
              <a:t>    在</a:t>
            </a:r>
            <a:r>
              <a:rPr lang="zh-CN" altLang="en-US" sz="1600" dirty="0">
                <a:latin typeface="+mn-ea"/>
              </a:rPr>
              <a:t>机器学习中，贝叶斯方法和频率方法之间的根本区别在于随机性存在的位置。在频率范畴中，数据被认为是随机的，而参数（例如，均值，方差）是固定的。在贝叶斯范畴中，参数被认为是随机的而数据是固定的。这是因为相比于数据，我们更关心产生这些数据的系统（参数）。</a:t>
            </a:r>
          </a:p>
          <a:p>
            <a:r>
              <a:rPr lang="zh-CN" altLang="en-US" sz="1600" dirty="0">
                <a:latin typeface="+mn-ea"/>
              </a:rPr>
              <a:t> </a:t>
            </a:r>
            <a:r>
              <a:rPr lang="zh-CN" altLang="en-US" sz="1600" dirty="0" smtClean="0">
                <a:latin typeface="+mn-ea"/>
              </a:rPr>
              <a:t>   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由于贝叶斯统计学提供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了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更新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“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知识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”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框架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，它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在机器学习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中应用很多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249" y="2963778"/>
            <a:ext cx="19335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73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938"/>
            <a:ext cx="7886700" cy="687819"/>
          </a:xfrm>
        </p:spPr>
        <p:txBody>
          <a:bodyPr>
            <a:normAutofit/>
          </a:bodyPr>
          <a:lstStyle/>
          <a:p>
            <a:r>
              <a:rPr lang="zh-CN" altLang="en-US" sz="2400" b="1" dirty="0" smtClean="0"/>
              <a:t>基于贝叶斯统计的机器学习（相亲满意度预测）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888" y="2897031"/>
            <a:ext cx="1751351" cy="39891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2400" y="824821"/>
            <a:ext cx="88807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</a:rPr>
              <a:t> </a:t>
            </a:r>
            <a:r>
              <a:rPr lang="zh-CN" altLang="en-US" dirty="0" smtClean="0">
                <a:latin typeface="+mn-ea"/>
              </a:rPr>
              <a:t>   以</a:t>
            </a:r>
            <a:r>
              <a:rPr lang="zh-CN" altLang="en-US" dirty="0">
                <a:latin typeface="+mn-ea"/>
              </a:rPr>
              <a:t>某种方式</a:t>
            </a:r>
            <a:r>
              <a:rPr lang="zh-CN" altLang="en-US" dirty="0" smtClean="0">
                <a:latin typeface="+mn-ea"/>
              </a:rPr>
              <a:t>建立一</a:t>
            </a:r>
            <a:r>
              <a:rPr lang="zh-CN" altLang="en-US" dirty="0">
                <a:latin typeface="+mn-ea"/>
              </a:rPr>
              <a:t>个数据集，对</a:t>
            </a:r>
            <a:r>
              <a:rPr lang="en-US" altLang="zh-CN" dirty="0">
                <a:latin typeface="+mn-ea"/>
              </a:rPr>
              <a:t>10000</a:t>
            </a:r>
            <a:r>
              <a:rPr lang="zh-CN" altLang="en-US" dirty="0">
                <a:latin typeface="+mn-ea"/>
              </a:rPr>
              <a:t>个男生从性格、颜值、才华三个方面进行打分（</a:t>
            </a:r>
            <a:r>
              <a:rPr lang="en-US" altLang="zh-CN" dirty="0" smtClean="0">
                <a:latin typeface="+mn-ea"/>
              </a:rPr>
              <a:t>1-5</a:t>
            </a:r>
            <a:r>
              <a:rPr lang="zh-CN" altLang="en-US" dirty="0">
                <a:latin typeface="+mn-ea"/>
              </a:rPr>
              <a:t>分），然后让女孩评价对其是否满意。</a:t>
            </a:r>
          </a:p>
          <a:p>
            <a:r>
              <a:rPr lang="zh-CN" altLang="en-US" dirty="0" smtClean="0">
                <a:latin typeface="+mn-ea"/>
              </a:rPr>
              <a:t>    小</a:t>
            </a:r>
            <a:r>
              <a:rPr lang="en-US" altLang="zh-CN" dirty="0">
                <a:latin typeface="+mn-ea"/>
              </a:rPr>
              <a:t>A</a:t>
            </a:r>
            <a:r>
              <a:rPr lang="zh-CN" altLang="en-US" dirty="0">
                <a:latin typeface="+mn-ea"/>
              </a:rPr>
              <a:t>是一名单身女孩</a:t>
            </a:r>
            <a:r>
              <a:rPr lang="zh-CN" altLang="en-US" dirty="0" smtClean="0">
                <a:latin typeface="+mn-ea"/>
              </a:rPr>
              <a:t>，有一天</a:t>
            </a:r>
            <a:r>
              <a:rPr lang="zh-CN" altLang="en-US" dirty="0">
                <a:latin typeface="+mn-ea"/>
              </a:rPr>
              <a:t>，小</a:t>
            </a:r>
            <a:r>
              <a:rPr lang="en-US" altLang="zh-CN" dirty="0">
                <a:latin typeface="+mn-ea"/>
              </a:rPr>
              <a:t>A</a:t>
            </a:r>
            <a:r>
              <a:rPr lang="zh-CN" altLang="en-US" dirty="0" smtClean="0">
                <a:latin typeface="+mn-ea"/>
              </a:rPr>
              <a:t>的</a:t>
            </a:r>
            <a:r>
              <a:rPr lang="zh-CN" altLang="en-US" dirty="0">
                <a:latin typeface="+mn-ea"/>
              </a:rPr>
              <a:t>朋友</a:t>
            </a:r>
            <a:r>
              <a:rPr lang="zh-CN" altLang="en-US" dirty="0" smtClean="0">
                <a:latin typeface="+mn-ea"/>
              </a:rPr>
              <a:t>小</a:t>
            </a:r>
            <a:r>
              <a:rPr lang="en-US" altLang="zh-CN" dirty="0" smtClean="0">
                <a:latin typeface="+mn-ea"/>
              </a:rPr>
              <a:t>B</a:t>
            </a:r>
            <a:r>
              <a:rPr lang="zh-CN" altLang="en-US" dirty="0" smtClean="0">
                <a:latin typeface="+mn-ea"/>
              </a:rPr>
              <a:t>要</a:t>
            </a:r>
            <a:r>
              <a:rPr lang="zh-CN" altLang="en-US" dirty="0">
                <a:latin typeface="+mn-ea"/>
              </a:rPr>
              <a:t>给她介绍男朋友，但是具体内容一字未提。晚上，小</a:t>
            </a:r>
            <a:r>
              <a:rPr lang="en-US" altLang="zh-CN" dirty="0">
                <a:latin typeface="+mn-ea"/>
              </a:rPr>
              <a:t>A</a:t>
            </a:r>
            <a:r>
              <a:rPr lang="zh-CN" altLang="en-US" dirty="0">
                <a:latin typeface="+mn-ea"/>
              </a:rPr>
              <a:t>妹子辗转反侧，不断</a:t>
            </a:r>
            <a:r>
              <a:rPr lang="zh-CN" altLang="en-US" dirty="0" smtClean="0">
                <a:latin typeface="+mn-ea"/>
              </a:rPr>
              <a:t>琢磨：谁</a:t>
            </a:r>
            <a:r>
              <a:rPr lang="zh-CN" altLang="en-US" dirty="0">
                <a:latin typeface="+mn-ea"/>
              </a:rPr>
              <a:t>呀？条件怎么样嘞？不知道能不能谈得来</a:t>
            </a:r>
            <a:r>
              <a:rPr lang="en-US" altLang="zh-CN" dirty="0" smtClean="0">
                <a:latin typeface="+mn-ea"/>
              </a:rPr>
              <a:t>...</a:t>
            </a:r>
            <a:r>
              <a:rPr lang="zh-CN" altLang="en-US" dirty="0" smtClean="0">
                <a:latin typeface="+mn-ea"/>
              </a:rPr>
              <a:t>这时</a:t>
            </a:r>
            <a:r>
              <a:rPr lang="zh-CN" altLang="en-US" dirty="0">
                <a:latin typeface="+mn-ea"/>
              </a:rPr>
              <a:t>，根据样本中的“经验”（</a:t>
            </a:r>
            <a:r>
              <a:rPr lang="en-US" altLang="zh-CN" dirty="0">
                <a:latin typeface="+mn-ea"/>
              </a:rPr>
              <a:t>6428</a:t>
            </a:r>
            <a:r>
              <a:rPr lang="zh-CN" altLang="en-US" dirty="0">
                <a:latin typeface="+mn-ea"/>
              </a:rPr>
              <a:t>个满意，</a:t>
            </a:r>
            <a:r>
              <a:rPr lang="en-US" altLang="zh-CN" dirty="0">
                <a:latin typeface="+mn-ea"/>
              </a:rPr>
              <a:t>3572</a:t>
            </a:r>
            <a:r>
              <a:rPr lang="zh-CN" altLang="en-US" dirty="0">
                <a:latin typeface="+mn-ea"/>
              </a:rPr>
              <a:t>个不满意），小</a:t>
            </a:r>
            <a:r>
              <a:rPr lang="en-US" altLang="zh-CN" dirty="0">
                <a:latin typeface="+mn-ea"/>
              </a:rPr>
              <a:t>A</a:t>
            </a:r>
            <a:r>
              <a:rPr lang="zh-CN" altLang="en-US" dirty="0">
                <a:latin typeface="+mn-ea"/>
              </a:rPr>
              <a:t>大概估计了下对未谋面男孩的满意概率：</a:t>
            </a:r>
          </a:p>
        </p:txBody>
      </p:sp>
      <p:sp>
        <p:nvSpPr>
          <p:cNvPr id="7" name="矩形 6"/>
          <p:cNvSpPr/>
          <p:nvPr/>
        </p:nvSpPr>
        <p:spPr>
          <a:xfrm>
            <a:off x="152400" y="3466052"/>
            <a:ext cx="8880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+mn-ea"/>
              </a:rPr>
              <a:t>    第二天，小</a:t>
            </a:r>
            <a:r>
              <a:rPr lang="en-US" altLang="zh-CN" dirty="0" smtClean="0">
                <a:latin typeface="+mn-ea"/>
              </a:rPr>
              <a:t>B</a:t>
            </a:r>
            <a:r>
              <a:rPr lang="zh-CN" altLang="en-US" dirty="0" smtClean="0">
                <a:latin typeface="+mn-ea"/>
              </a:rPr>
              <a:t>神秘</a:t>
            </a:r>
            <a:r>
              <a:rPr lang="zh-CN" altLang="en-US" dirty="0">
                <a:latin typeface="+mn-ea"/>
              </a:rPr>
              <a:t>得透露给小</a:t>
            </a:r>
            <a:r>
              <a:rPr lang="en-US" altLang="zh-CN" dirty="0">
                <a:latin typeface="+mn-ea"/>
              </a:rPr>
              <a:t>A</a:t>
            </a:r>
            <a:r>
              <a:rPr lang="zh-CN" altLang="en-US" dirty="0">
                <a:latin typeface="+mn-ea"/>
              </a:rPr>
              <a:t>，这个</a:t>
            </a:r>
            <a:r>
              <a:rPr lang="zh-CN" altLang="en-US" dirty="0" smtClean="0">
                <a:latin typeface="+mn-ea"/>
              </a:rPr>
              <a:t>男孩上知天文，下知地理，会写诗会唱歌。</a:t>
            </a:r>
            <a:r>
              <a:rPr lang="zh-CN" altLang="en-US" dirty="0">
                <a:latin typeface="+mn-ea"/>
              </a:rPr>
              <a:t>哎呦？不错哦，</a:t>
            </a:r>
            <a:r>
              <a:rPr lang="zh-CN" altLang="en-US" dirty="0" smtClean="0">
                <a:latin typeface="+mn-ea"/>
              </a:rPr>
              <a:t>才华</a:t>
            </a:r>
            <a:r>
              <a:rPr lang="en-US" altLang="zh-CN" dirty="0" smtClean="0">
                <a:latin typeface="+mn-ea"/>
              </a:rPr>
              <a:t>4</a:t>
            </a:r>
            <a:r>
              <a:rPr lang="zh-CN" altLang="en-US" dirty="0" smtClean="0">
                <a:latin typeface="+mn-ea"/>
              </a:rPr>
              <a:t>分，小</a:t>
            </a:r>
            <a:r>
              <a:rPr lang="en-US" altLang="zh-CN" dirty="0" smtClean="0">
                <a:latin typeface="+mn-ea"/>
              </a:rPr>
              <a:t>A</a:t>
            </a:r>
            <a:r>
              <a:rPr lang="zh-CN" altLang="en-US" dirty="0" smtClean="0">
                <a:latin typeface="+mn-ea"/>
              </a:rPr>
              <a:t>对</a:t>
            </a:r>
            <a:r>
              <a:rPr lang="zh-CN" altLang="en-US" dirty="0">
                <a:latin typeface="+mn-ea"/>
              </a:rPr>
              <a:t>自己的满意概率进行了调整，根据大名鼎鼎的</a:t>
            </a:r>
            <a:r>
              <a:rPr lang="zh-CN" altLang="en-US" dirty="0" smtClean="0">
                <a:latin typeface="+mn-ea"/>
              </a:rPr>
              <a:t>贝叶斯公式：</a:t>
            </a:r>
            <a:endParaRPr lang="zh-CN" altLang="en-US" dirty="0"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116" y="4468635"/>
            <a:ext cx="1402202" cy="4572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156" y="5123472"/>
            <a:ext cx="3840813" cy="46333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52400" y="5784405"/>
            <a:ext cx="8880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+mn-ea"/>
              </a:rPr>
              <a:t>    可以</a:t>
            </a:r>
            <a:r>
              <a:rPr lang="zh-CN" altLang="en-US" dirty="0">
                <a:latin typeface="+mn-ea"/>
              </a:rPr>
              <a:t>看出后验概率</a:t>
            </a:r>
            <a:r>
              <a:rPr lang="en-US" altLang="zh-CN" dirty="0">
                <a:latin typeface="+mn-ea"/>
              </a:rPr>
              <a:t>70.11%</a:t>
            </a:r>
            <a:r>
              <a:rPr lang="zh-CN" altLang="en-US" dirty="0">
                <a:latin typeface="+mn-ea"/>
              </a:rPr>
              <a:t>已经比先验概率</a:t>
            </a:r>
            <a:r>
              <a:rPr lang="en-US" altLang="zh-CN" dirty="0">
                <a:latin typeface="+mn-ea"/>
              </a:rPr>
              <a:t>64.28%</a:t>
            </a:r>
            <a:r>
              <a:rPr lang="zh-CN" altLang="en-US" dirty="0">
                <a:latin typeface="+mn-ea"/>
              </a:rPr>
              <a:t>提升了不少。同时，如果男孩是顶级学神，才华</a:t>
            </a:r>
            <a:r>
              <a:rPr lang="en-US" altLang="zh-CN" dirty="0">
                <a:latin typeface="+mn-ea"/>
              </a:rPr>
              <a:t>=5</a:t>
            </a:r>
            <a:r>
              <a:rPr lang="zh-CN" altLang="en-US" dirty="0">
                <a:latin typeface="+mn-ea"/>
              </a:rPr>
              <a:t>分，那么这个概率会提升到</a:t>
            </a:r>
            <a:r>
              <a:rPr lang="en-US" altLang="zh-CN" dirty="0">
                <a:latin typeface="+mn-ea"/>
              </a:rPr>
              <a:t>74.41%</a:t>
            </a:r>
            <a:r>
              <a:rPr lang="zh-CN" altLang="en-US" dirty="0">
                <a:latin typeface="+mn-ea"/>
              </a:rPr>
              <a:t>！！！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688" y="4251169"/>
            <a:ext cx="1311233" cy="131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09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179" y="1761407"/>
            <a:ext cx="5781675" cy="457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7818" y="367717"/>
            <a:ext cx="87883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+mn-ea"/>
              </a:rPr>
              <a:t>    第三天，小</a:t>
            </a:r>
            <a:r>
              <a:rPr lang="en-US" altLang="zh-CN" dirty="0" smtClean="0">
                <a:latin typeface="+mn-ea"/>
              </a:rPr>
              <a:t>A</a:t>
            </a:r>
            <a:r>
              <a:rPr lang="zh-CN" altLang="en-US" dirty="0" smtClean="0">
                <a:latin typeface="+mn-ea"/>
              </a:rPr>
              <a:t>拿到</a:t>
            </a:r>
            <a:r>
              <a:rPr lang="zh-CN" altLang="en-US" dirty="0">
                <a:latin typeface="+mn-ea"/>
              </a:rPr>
              <a:t>了男孩的照片</a:t>
            </a:r>
            <a:r>
              <a:rPr lang="zh-CN" altLang="en-US" dirty="0" smtClean="0">
                <a:latin typeface="+mn-ea"/>
              </a:rPr>
              <a:t>，打量一下，风流倜傥，貌似潘安，颜</a:t>
            </a:r>
            <a:r>
              <a:rPr lang="zh-CN" altLang="en-US" dirty="0">
                <a:latin typeface="+mn-ea"/>
              </a:rPr>
              <a:t>值至少</a:t>
            </a:r>
            <a:r>
              <a:rPr lang="en-US" altLang="zh-CN" dirty="0">
                <a:latin typeface="+mn-ea"/>
              </a:rPr>
              <a:t>3</a:t>
            </a:r>
            <a:r>
              <a:rPr lang="zh-CN" altLang="en-US" dirty="0" smtClean="0">
                <a:latin typeface="+mn-ea"/>
              </a:rPr>
              <a:t>分。小</a:t>
            </a:r>
            <a:r>
              <a:rPr lang="en-US" altLang="zh-CN" dirty="0">
                <a:latin typeface="+mn-ea"/>
              </a:rPr>
              <a:t>A</a:t>
            </a:r>
            <a:r>
              <a:rPr lang="zh-CN" altLang="en-US" dirty="0" smtClean="0">
                <a:latin typeface="+mn-ea"/>
              </a:rPr>
              <a:t>再次调整</a:t>
            </a:r>
            <a:r>
              <a:rPr lang="zh-CN" altLang="en-US" dirty="0">
                <a:latin typeface="+mn-ea"/>
              </a:rPr>
              <a:t>自己的满意概率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在</a:t>
            </a:r>
            <a:r>
              <a:rPr lang="zh-CN" altLang="en-US" dirty="0">
                <a:latin typeface="+mn-ea"/>
              </a:rPr>
              <a:t>知道男孩的才华为</a:t>
            </a:r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分，颜值为</a:t>
            </a:r>
            <a:r>
              <a:rPr lang="en-US" altLang="zh-CN" dirty="0">
                <a:latin typeface="+mn-ea"/>
              </a:rPr>
              <a:t>3</a:t>
            </a:r>
            <a:r>
              <a:rPr lang="zh-CN" altLang="en-US" dirty="0">
                <a:latin typeface="+mn-ea"/>
              </a:rPr>
              <a:t>分的时候，满意概率为：</a:t>
            </a:r>
          </a:p>
        </p:txBody>
      </p:sp>
      <p:sp>
        <p:nvSpPr>
          <p:cNvPr id="9" name="矩形 8"/>
          <p:cNvSpPr/>
          <p:nvPr/>
        </p:nvSpPr>
        <p:spPr>
          <a:xfrm>
            <a:off x="207818" y="2504301"/>
            <a:ext cx="63222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</a:rPr>
              <a:t>显而易见，更多的信息有助于做出更准确判定。</a:t>
            </a:r>
          </a:p>
        </p:txBody>
      </p:sp>
      <p:sp>
        <p:nvSpPr>
          <p:cNvPr id="10" name="矩形 9"/>
          <p:cNvSpPr/>
          <p:nvPr/>
        </p:nvSpPr>
        <p:spPr>
          <a:xfrm>
            <a:off x="207817" y="3159327"/>
            <a:ext cx="8788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+mn-ea"/>
              </a:rPr>
              <a:t>    聪明</a:t>
            </a:r>
            <a:r>
              <a:rPr lang="zh-CN" altLang="en-US" dirty="0">
                <a:latin typeface="+mn-ea"/>
              </a:rPr>
              <a:t>的小</a:t>
            </a:r>
            <a:r>
              <a:rPr lang="en-US" altLang="zh-CN" dirty="0">
                <a:latin typeface="+mn-ea"/>
              </a:rPr>
              <a:t>A</a:t>
            </a:r>
            <a:r>
              <a:rPr lang="zh-CN" altLang="en-US" dirty="0">
                <a:latin typeface="+mn-ea"/>
              </a:rPr>
              <a:t>在计算概率时，为了</a:t>
            </a:r>
            <a:r>
              <a:rPr lang="zh-CN" altLang="en-US" dirty="0" smtClean="0">
                <a:latin typeface="+mn-ea"/>
              </a:rPr>
              <a:t>简化，</a:t>
            </a:r>
            <a:r>
              <a:rPr lang="zh-CN" altLang="en-US" dirty="0">
                <a:latin typeface="+mn-ea"/>
              </a:rPr>
              <a:t>假设才华与颜值没有任何关系、彼此独立，这便是所谓的“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朴素贝叶斯（样本的特征之间彼此无关）</a:t>
            </a:r>
            <a:r>
              <a:rPr lang="zh-CN" altLang="en-US" dirty="0">
                <a:latin typeface="+mn-ea"/>
              </a:rPr>
              <a:t>”。</a:t>
            </a:r>
          </a:p>
        </p:txBody>
      </p:sp>
      <p:sp>
        <p:nvSpPr>
          <p:cNvPr id="11" name="矩形 10"/>
          <p:cNvSpPr/>
          <p:nvPr/>
        </p:nvSpPr>
        <p:spPr>
          <a:xfrm>
            <a:off x="207816" y="4003249"/>
            <a:ext cx="64331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+mn-ea"/>
              </a:rPr>
              <a:t>    第四天，小</a:t>
            </a:r>
            <a:r>
              <a:rPr lang="en-US" altLang="zh-CN" dirty="0">
                <a:latin typeface="+mn-ea"/>
              </a:rPr>
              <a:t>A</a:t>
            </a:r>
            <a:r>
              <a:rPr lang="zh-CN" altLang="en-US" dirty="0">
                <a:latin typeface="+mn-ea"/>
              </a:rPr>
              <a:t>在小</a:t>
            </a:r>
            <a:r>
              <a:rPr lang="en-US" altLang="zh-CN" dirty="0">
                <a:latin typeface="+mn-ea"/>
              </a:rPr>
              <a:t>B</a:t>
            </a:r>
            <a:r>
              <a:rPr lang="zh-CN" altLang="en-US" dirty="0">
                <a:latin typeface="+mn-ea"/>
              </a:rPr>
              <a:t>的陪伴</a:t>
            </a:r>
            <a:r>
              <a:rPr lang="zh-CN" altLang="en-US" dirty="0" smtClean="0">
                <a:latin typeface="+mn-ea"/>
              </a:rPr>
              <a:t>下，</a:t>
            </a:r>
            <a:r>
              <a:rPr lang="zh-CN" altLang="en-US" dirty="0">
                <a:latin typeface="+mn-ea"/>
              </a:rPr>
              <a:t>跟这位男孩一起吃晚饭。谈吐之间，男孩子热情大方开朗，小</a:t>
            </a:r>
            <a:r>
              <a:rPr lang="en-US" altLang="zh-CN" dirty="0">
                <a:latin typeface="+mn-ea"/>
              </a:rPr>
              <a:t>A</a:t>
            </a:r>
            <a:r>
              <a:rPr lang="zh-CN" altLang="en-US" dirty="0" smtClean="0">
                <a:latin typeface="+mn-ea"/>
              </a:rPr>
              <a:t>对他印象</a:t>
            </a:r>
            <a:r>
              <a:rPr lang="zh-CN" altLang="en-US" dirty="0">
                <a:latin typeface="+mn-ea"/>
              </a:rPr>
              <a:t>甚是不错。于是乎，小</a:t>
            </a:r>
            <a:r>
              <a:rPr lang="en-US" altLang="zh-CN" dirty="0" smtClean="0">
                <a:latin typeface="+mn-ea"/>
              </a:rPr>
              <a:t>A</a:t>
            </a:r>
            <a:r>
              <a:rPr lang="zh-CN" altLang="en-US" dirty="0" smtClean="0">
                <a:latin typeface="+mn-ea"/>
              </a:rPr>
              <a:t>最终打分</a:t>
            </a:r>
            <a:r>
              <a:rPr lang="zh-CN" altLang="en-US" dirty="0">
                <a:latin typeface="+mn-ea"/>
              </a:rPr>
              <a:t>为性格</a:t>
            </a:r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分，颜值</a:t>
            </a:r>
            <a:r>
              <a:rPr lang="en-US" altLang="zh-CN" dirty="0">
                <a:latin typeface="+mn-ea"/>
              </a:rPr>
              <a:t>3</a:t>
            </a:r>
            <a:r>
              <a:rPr lang="zh-CN" altLang="en-US" dirty="0">
                <a:latin typeface="+mn-ea"/>
              </a:rPr>
              <a:t>分，才华</a:t>
            </a:r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分。小</a:t>
            </a:r>
            <a:r>
              <a:rPr lang="en-US" altLang="zh-CN" dirty="0" smtClean="0">
                <a:latin typeface="+mn-ea"/>
              </a:rPr>
              <a:t>A</a:t>
            </a:r>
            <a:r>
              <a:rPr lang="zh-CN" altLang="en-US" dirty="0" smtClean="0">
                <a:latin typeface="+mn-ea"/>
              </a:rPr>
              <a:t>迅速心算：</a:t>
            </a:r>
            <a:r>
              <a:rPr lang="zh-CN" altLang="en-US" dirty="0">
                <a:latin typeface="+mn-ea"/>
              </a:rPr>
              <a:t>我跟这位男孩谈恋爱</a:t>
            </a:r>
            <a:r>
              <a:rPr lang="zh-CN" altLang="en-US" dirty="0" smtClean="0">
                <a:latin typeface="+mn-ea"/>
              </a:rPr>
              <a:t>，能</a:t>
            </a:r>
            <a:r>
              <a:rPr lang="zh-CN" altLang="en-US" dirty="0">
                <a:latin typeface="+mn-ea"/>
              </a:rPr>
              <a:t>有多大的</a:t>
            </a:r>
            <a:r>
              <a:rPr lang="zh-CN" altLang="en-US" dirty="0" smtClean="0">
                <a:latin typeface="+mn-ea"/>
              </a:rPr>
              <a:t>概率感到</a:t>
            </a:r>
            <a:r>
              <a:rPr lang="zh-CN" altLang="en-US" dirty="0">
                <a:latin typeface="+mn-ea"/>
              </a:rPr>
              <a:t>满意呢？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179" y="5585835"/>
            <a:ext cx="6096528" cy="4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86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03200" y="937990"/>
            <a:ext cx="8589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+mn-ea"/>
              </a:rPr>
              <a:t>    但</a:t>
            </a:r>
            <a:r>
              <a:rPr lang="zh-CN" altLang="en-US" dirty="0">
                <a:latin typeface="+mn-ea"/>
              </a:rPr>
              <a:t>注意，即使如此，这个性格</a:t>
            </a:r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分，颜值</a:t>
            </a:r>
            <a:r>
              <a:rPr lang="en-US" altLang="zh-CN" dirty="0">
                <a:latin typeface="+mn-ea"/>
              </a:rPr>
              <a:t>3</a:t>
            </a:r>
            <a:r>
              <a:rPr lang="zh-CN" altLang="en-US" dirty="0">
                <a:latin typeface="+mn-ea"/>
              </a:rPr>
              <a:t>分，才华</a:t>
            </a:r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分的男孩仍然有</a:t>
            </a:r>
            <a:r>
              <a:rPr lang="en-US" altLang="zh-CN" dirty="0">
                <a:latin typeface="+mn-ea"/>
              </a:rPr>
              <a:t>23.79%</a:t>
            </a:r>
            <a:r>
              <a:rPr lang="zh-CN" altLang="en-US" dirty="0">
                <a:latin typeface="+mn-ea"/>
              </a:rPr>
              <a:t>的概率使小</a:t>
            </a:r>
            <a:r>
              <a:rPr lang="en-US" altLang="zh-CN" dirty="0">
                <a:latin typeface="+mn-ea"/>
              </a:rPr>
              <a:t>A</a:t>
            </a:r>
            <a:r>
              <a:rPr lang="zh-CN" altLang="en-US" dirty="0">
                <a:latin typeface="+mn-ea"/>
              </a:rPr>
              <a:t>不满意，这或许可以用“有缘无分”来解释吧，贝叶斯大爷表示</a:t>
            </a:r>
            <a:r>
              <a:rPr lang="zh-CN" altLang="en-US" dirty="0" smtClean="0">
                <a:latin typeface="+mn-ea"/>
              </a:rPr>
              <a:t>无能为力。</a:t>
            </a:r>
            <a:endParaRPr lang="en-US" altLang="zh-CN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40872" y="229725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现实总是美好的，</a:t>
            </a:r>
          </a:p>
          <a:p>
            <a:r>
              <a:rPr lang="zh-CN" altLang="en-US" dirty="0"/>
              <a:t>小</a:t>
            </a:r>
            <a:r>
              <a:rPr lang="en-US" altLang="zh-CN" dirty="0"/>
              <a:t>A</a:t>
            </a:r>
            <a:r>
              <a:rPr lang="zh-CN" altLang="en-US" dirty="0"/>
              <a:t>最终找到了自己的幸福，</a:t>
            </a:r>
          </a:p>
          <a:p>
            <a:r>
              <a:rPr lang="zh-CN" altLang="en-US" dirty="0"/>
              <a:t>因为：她会机器学习呀！</a:t>
            </a:r>
          </a:p>
        </p:txBody>
      </p:sp>
      <p:sp>
        <p:nvSpPr>
          <p:cNvPr id="9" name="矩形 8"/>
          <p:cNvSpPr/>
          <p:nvPr/>
        </p:nvSpPr>
        <p:spPr>
          <a:xfrm>
            <a:off x="980056" y="3933519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+mn-ea"/>
              </a:rPr>
              <a:t>    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从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概率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到新信息再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到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贝叶斯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更新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，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我们的决策越来越科学合理。</a:t>
            </a:r>
            <a:r>
              <a:rPr lang="zh-CN" altLang="en-US" dirty="0">
                <a:latin typeface="+mn-ea"/>
              </a:rPr>
              <a:t>这是因为，我们逐渐加入了更多的信息（比如男孩的才华、颜值等</a:t>
            </a:r>
            <a:r>
              <a:rPr lang="zh-CN" altLang="en-US" dirty="0" smtClean="0">
                <a:latin typeface="+mn-ea"/>
              </a:rPr>
              <a:t>）。</a:t>
            </a:r>
            <a:r>
              <a:rPr lang="zh-CN" altLang="en-US" dirty="0">
                <a:latin typeface="+mn-ea"/>
              </a:rPr>
              <a:t>这是一种机器学习非常基本、有效的</a:t>
            </a:r>
            <a:r>
              <a:rPr lang="zh-CN" altLang="en-US" dirty="0" smtClean="0">
                <a:latin typeface="+mn-ea"/>
              </a:rPr>
              <a:t>方法</a:t>
            </a:r>
            <a:r>
              <a:rPr lang="zh-CN" altLang="en-US" dirty="0">
                <a:latin typeface="+mn-ea"/>
              </a:rPr>
              <a:t>。</a:t>
            </a:r>
            <a:r>
              <a:rPr lang="zh-CN" altLang="en-US" dirty="0" smtClean="0">
                <a:latin typeface="+mn-ea"/>
              </a:rPr>
              <a:t>不过，千万</a:t>
            </a:r>
            <a:r>
              <a:rPr lang="zh-CN" altLang="en-US" dirty="0">
                <a:latin typeface="+mn-ea"/>
              </a:rPr>
              <a:t>别忘了，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既然是机器学习，它一定要从“数据集”中学习</a:t>
            </a:r>
            <a:r>
              <a:rPr lang="zh-CN" altLang="en-US" dirty="0">
                <a:latin typeface="+mn-ea"/>
              </a:rPr>
              <a:t>，比如本例中的那</a:t>
            </a:r>
            <a:r>
              <a:rPr lang="en-US" altLang="zh-CN" dirty="0">
                <a:latin typeface="+mn-ea"/>
              </a:rPr>
              <a:t>10000</a:t>
            </a:r>
            <a:r>
              <a:rPr lang="zh-CN" altLang="en-US" dirty="0">
                <a:latin typeface="+mn-ea"/>
              </a:rPr>
              <a:t>条数据。没有数据集供我们学习的话，整个流程将无法进行。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924" y="2008761"/>
            <a:ext cx="1416966" cy="150031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713" y="4231843"/>
            <a:ext cx="1513177" cy="151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66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1151</Words>
  <Application>Microsoft Office PowerPoint</Application>
  <PresentationFormat>全屏显示(4:3)</PresentationFormat>
  <Paragraphs>32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两派最根本的分歧——概率的定义</vt:lpstr>
      <vt:lpstr>PowerPoint 演示文稿</vt:lpstr>
      <vt:lpstr>machine learning</vt:lpstr>
      <vt:lpstr>基于贝叶斯统计的机器学习（相亲满意度预测）</vt:lpstr>
      <vt:lpstr>PowerPoint 演示文稿</vt:lpstr>
      <vt:lpstr>PowerPoint 演示文稿</vt:lpstr>
      <vt:lpstr>“巨人的肩膀”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ly</dc:creator>
  <cp:lastModifiedBy>ly</cp:lastModifiedBy>
  <cp:revision>40</cp:revision>
  <dcterms:created xsi:type="dcterms:W3CDTF">2019-05-09T02:41:25Z</dcterms:created>
  <dcterms:modified xsi:type="dcterms:W3CDTF">2019-05-20T14:23:41Z</dcterms:modified>
</cp:coreProperties>
</file>